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h3luGvP4+/Zkziv/mbPVdB54thc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t>Cominciamo presentando gli obiettivi dell’unità di oggi. Al termine della lezione, le e gli insegnanti saranno in grado di fare due cose molto importanti. Innanzitutto, saranno in grado di </a:t>
            </a:r>
            <a:r>
              <a:rPr b="1" i="0" lang="en-US" sz="1200" u="none" cap="none" strike="noStrike">
                <a:solidFill>
                  <a:schemeClr val="dk1"/>
                </a:solidFill>
                <a:latin typeface="Calibri"/>
                <a:ea typeface="Calibri"/>
                <a:cs typeface="Calibri"/>
                <a:sym typeface="Calibri"/>
              </a:rPr>
              <a:t>analizzare i casi studio</a:t>
            </a:r>
            <a:r>
              <a:rPr b="0" i="0" lang="en-US" sz="1200" u="none" cap="none" strike="noStrike">
                <a:solidFill>
                  <a:schemeClr val="dk1"/>
                </a:solidFill>
                <a:latin typeface="Calibri"/>
                <a:ea typeface="Calibri"/>
                <a:cs typeface="Calibri"/>
                <a:sym typeface="Calibri"/>
              </a:rPr>
              <a:t>. Potranno prendere in esame due scenari – più o meno efficaci – per capire meglio l’impatto dell’apprendimento autentico sui risultati delle e degli studenti. Potranno individuare i punti di forza e i punti deboli delle lezioni e parlarne con colleghe e colleghi. Così facendo potranno sviluppare un approccio più critico e attento al proprio mondo di insegnare. </a:t>
            </a:r>
            <a:endParaRPr/>
          </a:p>
          <a:p>
            <a:pPr indent="0" lvl="0" marL="0" rtl="0" algn="l">
              <a:lnSpc>
                <a:spcPct val="100000"/>
              </a:lnSpc>
              <a:spcBef>
                <a:spcPts val="1200"/>
              </a:spcBef>
              <a:spcAft>
                <a:spcPts val="0"/>
              </a:spcAft>
              <a:buSzPts val="1400"/>
              <a:buNone/>
            </a:pPr>
            <a:r>
              <a:rPr b="0" i="0" lang="en-US" sz="1200" u="none" cap="none" strike="noStrike">
                <a:solidFill>
                  <a:schemeClr val="dk1"/>
                </a:solidFill>
                <a:latin typeface="Calibri"/>
                <a:ea typeface="Calibri"/>
                <a:cs typeface="Calibri"/>
                <a:sym typeface="Calibri"/>
              </a:rPr>
              <a:t>Inoltre, impareranno ad </a:t>
            </a:r>
            <a:r>
              <a:rPr b="1" i="0" lang="en-US" sz="1200" u="none" cap="none" strike="noStrike">
                <a:solidFill>
                  <a:schemeClr val="dk1"/>
                </a:solidFill>
                <a:latin typeface="Calibri"/>
                <a:ea typeface="Calibri"/>
                <a:cs typeface="Calibri"/>
                <a:sym typeface="Calibri"/>
              </a:rPr>
              <a:t>applicare dei metodi quantitativi e qualitativi per misurare il coinvolgimento delle e degli studenti</a:t>
            </a:r>
            <a:r>
              <a:rPr b="0" i="0" lang="en-US" sz="1200" u="none" cap="none" strike="noStrike">
                <a:solidFill>
                  <a:schemeClr val="dk1"/>
                </a:solidFill>
                <a:latin typeface="Calibri"/>
                <a:ea typeface="Calibri"/>
                <a:cs typeface="Calibri"/>
                <a:sym typeface="Calibri"/>
              </a:rPr>
              <a:t>. Ciò significa usare degli strumenti pratici – come liste di controllo, sondaggi, spunti di riflessione – per raccogliere le prove del </a:t>
            </a:r>
            <a:r>
              <a:rPr b="1" i="0" lang="en-US" sz="1200" u="none" cap="none" strike="noStrike">
                <a:solidFill>
                  <a:schemeClr val="dk1"/>
                </a:solidFill>
                <a:latin typeface="Calibri"/>
                <a:ea typeface="Calibri"/>
                <a:cs typeface="Calibri"/>
                <a:sym typeface="Calibri"/>
              </a:rPr>
              <a:t>coinvolgimento cognitivo ed emotivo </a:t>
            </a:r>
            <a:r>
              <a:rPr b="0" i="0" lang="en-US" sz="1200" u="none" cap="none" strike="noStrike">
                <a:solidFill>
                  <a:schemeClr val="dk1"/>
                </a:solidFill>
                <a:latin typeface="Calibri"/>
                <a:ea typeface="Calibri"/>
                <a:cs typeface="Calibri"/>
                <a:sym typeface="Calibri"/>
              </a:rPr>
              <a:t>delle e degli studenti. Insieme questi due risultati, aiuteranno il personale docente a progettare delle esperienze di apprendimento che siano non solo autentiche e inclusive, ma anche misurabili e d’impatto – per migliorare il sostegno fornito alle classi. </a:t>
            </a:r>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Ogni gruppo riceverà uno scenario di cui discutere insieme. Gli scenari si basano su esperienze comuni, attività pensate per essere coinvolgenti, ma che non sono state sfruttate al meglio. </a:t>
            </a:r>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Il compito delle e degli insegnanti è quello di </a:t>
            </a:r>
            <a:r>
              <a:rPr b="1" lang="en-US" sz="1100">
                <a:latin typeface="Arial"/>
                <a:ea typeface="Arial"/>
                <a:cs typeface="Arial"/>
                <a:sym typeface="Arial"/>
              </a:rPr>
              <a:t>analizzare lo scenario dal punto di vista del coinvolgimento e del quadro di riferimento di TINKER. </a:t>
            </a:r>
            <a:r>
              <a:rPr b="0" lang="en-US" sz="1100">
                <a:latin typeface="Arial"/>
                <a:ea typeface="Arial"/>
                <a:cs typeface="Arial"/>
                <a:sym typeface="Arial"/>
              </a:rPr>
              <a:t>I gruppi dovranno individuare gli aspetti da migliorare e proporre dei suggerimenti sulla base di quanto hanno appreso riguardo all’apprendimento autentico, l’inclusione e la partecipazione delle e degli studenti. </a:t>
            </a:r>
            <a:endParaRPr/>
          </a:p>
          <a:p>
            <a:pPr indent="0" lvl="0" marL="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Occorre concentrarsi su azioni specifiche, piccoli cambiamenti che possono fare la differenza e incidere sul modo in cui le e gli studenti pensano e si sentono durante l’attività.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7.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5.jpg"/><Relationship Id="rId4" Type="http://schemas.openxmlformats.org/officeDocument/2006/relationships/image" Target="../media/image4.png"/><Relationship Id="rId5"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4.png"/><Relationship Id="rId13" Type="http://schemas.openxmlformats.org/officeDocument/2006/relationships/image" Target="../media/image17.png"/><Relationship Id="rId12" Type="http://schemas.openxmlformats.org/officeDocument/2006/relationships/image" Target="../media/image15.png"/><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10.png"/><Relationship Id="rId4" Type="http://schemas.openxmlformats.org/officeDocument/2006/relationships/image" Target="../media/image1.png"/><Relationship Id="rId9"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jpg"/><Relationship Id="rId7" Type="http://schemas.openxmlformats.org/officeDocument/2006/relationships/image" Target="../media/image28.png"/><Relationship Id="rId8"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4.png"/><Relationship Id="rId13" Type="http://schemas.openxmlformats.org/officeDocument/2006/relationships/image" Target="../media/image17.png"/><Relationship Id="rId12" Type="http://schemas.openxmlformats.org/officeDocument/2006/relationships/image" Target="../media/image15.png"/><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10.png"/><Relationship Id="rId4" Type="http://schemas.openxmlformats.org/officeDocument/2006/relationships/image" Target="../media/image1.png"/><Relationship Id="rId9"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jpg"/><Relationship Id="rId7" Type="http://schemas.openxmlformats.org/officeDocument/2006/relationships/image" Target="../media/image28.png"/><Relationship Id="rId8"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1.jpg"/></Relationships>
</file>

<file path=ppt/slides/_rels/slide6.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2.png"/><Relationship Id="rId13" Type="http://schemas.openxmlformats.org/officeDocument/2006/relationships/hyperlink" Target="https://tinker-project.eu/elearning/" TargetMode="External"/><Relationship Id="rId12"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1.png"/><Relationship Id="rId9" Type="http://schemas.openxmlformats.org/officeDocument/2006/relationships/image" Target="../media/image14.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12.jpg"/><Relationship Id="rId6" Type="http://schemas.openxmlformats.org/officeDocument/2006/relationships/image" Target="../media/image28.png"/><Relationship Id="rId7" Type="http://schemas.openxmlformats.org/officeDocument/2006/relationships/image" Target="../media/image6.png"/><Relationship Id="rId8"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secondarie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5: Valutazione dei metodi di insegnamento e di apprendimento nelle lezioni di informatica della scuola secondaria di primo grado </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5.3: Misurare l’impatto dell’apprendimento autentico in classe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228600" rtl="0" algn="l">
              <a:lnSpc>
                <a:spcPct val="90000"/>
              </a:lnSpc>
              <a:spcBef>
                <a:spcPts val="1000"/>
              </a:spcBef>
              <a:spcAft>
                <a:spcPts val="0"/>
              </a:spcAft>
              <a:buSzPts val="2200"/>
              <a:buNone/>
            </a:pPr>
            <a:r>
              <a:rPr lang="en-US"/>
              <a:t>Al termine di questo modulo le e gli insegnanti saranno in grado di:</a:t>
            </a:r>
            <a:br>
              <a:rPr lang="en-US"/>
            </a:br>
            <a:endParaRPr/>
          </a:p>
          <a:p>
            <a:pPr indent="-368300" lvl="0" marL="457200" marR="0" rtl="0" algn="l">
              <a:lnSpc>
                <a:spcPct val="90000"/>
              </a:lnSpc>
              <a:spcBef>
                <a:spcPts val="1000"/>
              </a:spcBef>
              <a:spcAft>
                <a:spcPts val="0"/>
              </a:spcAft>
              <a:buClr>
                <a:schemeClr val="accent4"/>
              </a:buClr>
              <a:buSzPts val="2200"/>
              <a:buFont typeface="Arial"/>
              <a:buChar char="•"/>
            </a:pPr>
            <a:r>
              <a:rPr lang="en-US"/>
              <a:t>analizzare i casi studio che sottolineano l’impatto dell’apprendimento autentico sui risultati delle e degli studenti; </a:t>
            </a:r>
            <a:endParaRPr/>
          </a:p>
          <a:p>
            <a:pPr indent="-368300" lvl="0" marL="457200" marR="0" rtl="0" algn="l">
              <a:lnSpc>
                <a:spcPct val="90000"/>
              </a:lnSpc>
              <a:spcBef>
                <a:spcPts val="1000"/>
              </a:spcBef>
              <a:spcAft>
                <a:spcPts val="0"/>
              </a:spcAft>
              <a:buClr>
                <a:schemeClr val="accent4"/>
              </a:buClr>
              <a:buSzPts val="2200"/>
              <a:buFont typeface="Arial"/>
              <a:buChar char="•"/>
            </a:pPr>
            <a:r>
              <a:rPr lang="en-US"/>
              <a:t>sviluppare una riflessione sul ricorso all’apprendimento autentico, condividendo esempi di attività efficaci e non con le proprie colleghe e i propri colleghi</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Contenuti</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sz="2000"/>
          </a:p>
          <a:p>
            <a:pPr indent="-330200" lvl="0" marL="571500" rtl="0" algn="l">
              <a:lnSpc>
                <a:spcPct val="90000"/>
              </a:lnSpc>
              <a:spcBef>
                <a:spcPts val="1000"/>
              </a:spcBef>
              <a:spcAft>
                <a:spcPts val="0"/>
              </a:spcAft>
              <a:buSzPts val="2000"/>
              <a:buChar char="•"/>
            </a:pPr>
            <a:r>
              <a:rPr lang="en-US" sz="2000"/>
              <a:t>Diapositiva 2  – Titolo dell’unità</a:t>
            </a:r>
            <a:endParaRPr sz="2000"/>
          </a:p>
          <a:p>
            <a:pPr indent="-330200" lvl="0" marL="571500" rtl="0" algn="l">
              <a:lnSpc>
                <a:spcPct val="90000"/>
              </a:lnSpc>
              <a:spcBef>
                <a:spcPts val="1000"/>
              </a:spcBef>
              <a:spcAft>
                <a:spcPts val="0"/>
              </a:spcAft>
              <a:buSzPts val="2000"/>
              <a:buChar char="•"/>
            </a:pPr>
            <a:r>
              <a:rPr lang="en-US" sz="2000"/>
              <a:t>Diapositiva 3  – Risultati di apprendimento </a:t>
            </a:r>
            <a:endParaRPr/>
          </a:p>
          <a:p>
            <a:pPr indent="-330200" lvl="0" marL="571500" rtl="0" algn="l">
              <a:lnSpc>
                <a:spcPct val="90000"/>
              </a:lnSpc>
              <a:spcBef>
                <a:spcPts val="1000"/>
              </a:spcBef>
              <a:spcAft>
                <a:spcPts val="0"/>
              </a:spcAft>
              <a:buSzPts val="2000"/>
              <a:buChar char="•"/>
            </a:pPr>
            <a:r>
              <a:rPr lang="en-US" sz="2000"/>
              <a:t>Diapositiva 4 – Contenuti</a:t>
            </a:r>
            <a:endParaRPr sz="2000"/>
          </a:p>
          <a:p>
            <a:pPr indent="-330200" lvl="0" marL="571500" rtl="0" algn="l">
              <a:lnSpc>
                <a:spcPct val="90000"/>
              </a:lnSpc>
              <a:spcBef>
                <a:spcPts val="1000"/>
              </a:spcBef>
              <a:spcAft>
                <a:spcPts val="0"/>
              </a:spcAft>
              <a:buSzPts val="2000"/>
              <a:buChar char="•"/>
            </a:pPr>
            <a:r>
              <a:rPr lang="en-US" sz="2000"/>
              <a:t>Diapositiva 5 – Attività pratica</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Attività di gruppo</a:t>
            </a:r>
            <a:endParaRPr/>
          </a:p>
        </p:txBody>
      </p:sp>
      <p:sp>
        <p:nvSpPr>
          <p:cNvPr id="110" name="Google Shape;110;g3436002c3ce_0_68"/>
          <p:cNvSpPr txBox="1"/>
          <p:nvPr>
            <p:ph idx="1" type="body"/>
          </p:nvPr>
        </p:nvSpPr>
        <p:spPr>
          <a:xfrm>
            <a:off x="97971" y="881743"/>
            <a:ext cx="9195319"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Leggete gli scenari su cui si basa l’attività:</a:t>
            </a:r>
            <a:endParaRPr/>
          </a:p>
          <a:p>
            <a:pPr indent="-342900" lvl="1" marL="914400" rtl="0" algn="l">
              <a:lnSpc>
                <a:spcPct val="115000"/>
              </a:lnSpc>
              <a:spcBef>
                <a:spcPts val="0"/>
              </a:spcBef>
              <a:spcAft>
                <a:spcPts val="0"/>
              </a:spcAft>
              <a:buSzPts val="1800"/>
              <a:buChar char="•"/>
            </a:pPr>
            <a:r>
              <a:rPr lang="en-US"/>
              <a:t>scenario A;</a:t>
            </a:r>
            <a:endParaRPr/>
          </a:p>
          <a:p>
            <a:pPr indent="-342900" lvl="1" marL="914400" rtl="0" algn="l">
              <a:lnSpc>
                <a:spcPct val="115000"/>
              </a:lnSpc>
              <a:spcBef>
                <a:spcPts val="0"/>
              </a:spcBef>
              <a:spcAft>
                <a:spcPts val="0"/>
              </a:spcAft>
              <a:buSzPts val="1800"/>
              <a:buChar char="•"/>
            </a:pPr>
            <a:r>
              <a:rPr lang="en-US"/>
              <a:t>scenario B.</a:t>
            </a:r>
            <a:br>
              <a:rPr lang="en-US"/>
            </a:br>
            <a:endParaRPr/>
          </a:p>
          <a:p>
            <a:pPr indent="-368300" lvl="0" marL="457200" rtl="0" algn="l">
              <a:lnSpc>
                <a:spcPct val="115000"/>
              </a:lnSpc>
              <a:spcBef>
                <a:spcPts val="0"/>
              </a:spcBef>
              <a:spcAft>
                <a:spcPts val="0"/>
              </a:spcAft>
              <a:buSzPts val="2200"/>
              <a:buChar char="•"/>
            </a:pPr>
            <a:r>
              <a:rPr lang="en-US"/>
              <a:t>Seguite le istruzioni presentate dagli scenari:</a:t>
            </a:r>
            <a:endParaRPr/>
          </a:p>
          <a:p>
            <a:pPr indent="-342900" lvl="1" marL="914400" rtl="0" algn="l">
              <a:lnSpc>
                <a:spcPct val="115000"/>
              </a:lnSpc>
              <a:spcBef>
                <a:spcPts val="0"/>
              </a:spcBef>
              <a:spcAft>
                <a:spcPts val="0"/>
              </a:spcAft>
              <a:buSzPts val="1800"/>
              <a:buChar char="•"/>
            </a:pPr>
            <a:r>
              <a:rPr lang="en-US"/>
              <a:t>individuate almeno 4 opportunità mancate o sfide che limitano il processo di apprendimento, l’inclusione o il coinvolgimento delle e degli studenti;</a:t>
            </a:r>
            <a:endParaRPr/>
          </a:p>
          <a:p>
            <a:pPr indent="-342900" lvl="1" marL="914400" rtl="0" algn="l">
              <a:lnSpc>
                <a:spcPct val="115000"/>
              </a:lnSpc>
              <a:spcBef>
                <a:spcPts val="0"/>
              </a:spcBef>
              <a:spcAft>
                <a:spcPts val="0"/>
              </a:spcAft>
              <a:buSzPts val="1800"/>
              <a:buChar char="•"/>
            </a:pPr>
            <a:r>
              <a:rPr lang="en-US"/>
              <a:t>collegate ciascun problema a un principio dell’apprendimento autentico o della didattica inclusiva in termini di genere, a partire dal quadro di riferimento di TINKER;   </a:t>
            </a:r>
            <a:endParaRPr/>
          </a:p>
          <a:p>
            <a:pPr indent="-342900" lvl="1" marL="914400" rtl="0" algn="l">
              <a:lnSpc>
                <a:spcPct val="115000"/>
              </a:lnSpc>
              <a:spcBef>
                <a:spcPts val="0"/>
              </a:spcBef>
              <a:spcAft>
                <a:spcPts val="0"/>
              </a:spcAft>
              <a:buSzPts val="1800"/>
              <a:buChar char="•"/>
            </a:pPr>
            <a:r>
              <a:rPr lang="en-US"/>
              <a:t>proponete almeno 4 strategie che potrebbero coinvolgere di più le e gli studenti; </a:t>
            </a:r>
            <a:endParaRPr/>
          </a:p>
          <a:p>
            <a:pPr indent="-342900" lvl="1" marL="914400" rtl="0" algn="l">
              <a:lnSpc>
                <a:spcPct val="115000"/>
              </a:lnSpc>
              <a:spcBef>
                <a:spcPts val="0"/>
              </a:spcBef>
              <a:spcAft>
                <a:spcPts val="0"/>
              </a:spcAft>
              <a:buSzPts val="1800"/>
              <a:buChar char="•"/>
            </a:pPr>
            <a:r>
              <a:rPr lang="en-US"/>
              <a:t>riflettete su come misurare il grado di coinvolgimento:</a:t>
            </a:r>
            <a:endParaRPr/>
          </a:p>
          <a:p>
            <a:pPr indent="-320039" lvl="2" marL="1371600" rtl="0" algn="l">
              <a:lnSpc>
                <a:spcPct val="115000"/>
              </a:lnSpc>
              <a:spcBef>
                <a:spcPts val="0"/>
              </a:spcBef>
              <a:spcAft>
                <a:spcPts val="0"/>
              </a:spcAft>
              <a:buSzPts val="1440"/>
              <a:buChar char="•"/>
            </a:pPr>
            <a:r>
              <a:rPr lang="en-US"/>
              <a:t>In che modo l’insegnante avrebbe potuto valutare il grado di coinvolgimento della classe nel corso dell’attività? </a:t>
            </a:r>
            <a:endParaRPr/>
          </a:p>
          <a:p>
            <a:pPr indent="-320039" lvl="2" marL="1371600" rtl="0" algn="l">
              <a:lnSpc>
                <a:spcPct val="115000"/>
              </a:lnSpc>
              <a:spcBef>
                <a:spcPts val="0"/>
              </a:spcBef>
              <a:spcAft>
                <a:spcPts val="0"/>
              </a:spcAft>
              <a:buSzPts val="1440"/>
              <a:buChar char="•"/>
            </a:pPr>
            <a:r>
              <a:rPr lang="en-US"/>
              <a:t>Quali strumenti o strategie avrebbe potuto utilizzare?</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9380329" y="4363207"/>
            <a:ext cx="2713700" cy="238863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p1"/>
          <p:cNvGrpSpPr/>
          <p:nvPr/>
        </p:nvGrpSpPr>
        <p:grpSpPr>
          <a:xfrm>
            <a:off x="2179811" y="4729766"/>
            <a:ext cx="7832078" cy="1110328"/>
            <a:chOff x="2179603" y="4888792"/>
            <a:chExt cx="7798544" cy="1110328"/>
          </a:xfrm>
        </p:grpSpPr>
        <p:pic>
          <p:nvPicPr>
            <p:cNvPr id="117" name="Google Shape;117;p1"/>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p1"/>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119" name="Google Shape;119;p1"/>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p1"/>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p1"/>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122" name="Google Shape;122;p1"/>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p1"/>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p1"/>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p1"/>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p1"/>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p1"/>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p1"/>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p1"/>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